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snapToObjects="1">
      <p:cViewPr varScale="1">
        <p:scale>
          <a:sx n="144" d="100"/>
          <a:sy n="144" d="100"/>
        </p:scale>
        <p:origin x="7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4" Type="http://schemas.openxmlformats.org/officeDocument/2006/relationships/hyperlink" Target="http://image-net.org/" TargetMode="External"/><Relationship Id="rId5" Type="http://schemas.openxmlformats.org/officeDocument/2006/relationships/hyperlink" Target="http://image-net.org/challenges/LSVRC/2014/browse-synsets"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Database" TargetMode="External"/><Relationship Id="rId4" Type="http://schemas.openxmlformats.org/officeDocument/2006/relationships/hyperlink" Target="https://en.wikipedia.org/wiki/Outline_of_object_recognition" TargetMode="External"/><Relationship Id="rId5" Type="http://schemas.openxmlformats.org/officeDocument/2006/relationships/hyperlink" Target="https://en.wikipedia.org/wiki/ImageNet#cite_note-1" TargetMode="External"/><Relationship Id="rId6" Type="http://schemas.openxmlformats.org/officeDocument/2006/relationships/hyperlink" Target="https://en.wikipedia.org/wiki/ImageNet#cite_note-nytimes_2012-2"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1500"/>
              </a:spcBef>
              <a:spcAft>
                <a:spcPts val="0"/>
              </a:spcAft>
              <a:buNone/>
            </a:pPr>
            <a:r>
              <a:rPr lang="en" sz="1200">
                <a:solidFill>
                  <a:srgbClr val="212121"/>
                </a:solidFill>
                <a:latin typeface="Roboto"/>
                <a:ea typeface="Roboto"/>
                <a:cs typeface="Roboto"/>
                <a:sym typeface="Roboto"/>
              </a:rPr>
              <a:t>The first phase analyzes all the images on disk and calculates the bottleneck values for each of them. 'Bottleneck' is an informal term we often use for the layer just before the final output layer that actually does the classification. This penultimate layer has been trained to output a set of values that's good enough for the classifier to use to distinguish between all the classes it's been asked to recognize. That means it has to be a meaningful and compact summary of the images, since it has to contain enough information for the classifier to make a good choice in a very small set of values. The reason our final layer retraining can work on new classes is that it turns out the kind of information needed to distinguish between all the 1,000 classes in ImageNet is often also useful to distinguish between new kinds of objects.</a:t>
            </a:r>
            <a:endParaRPr sz="1200" b="1">
              <a:latin typeface="Roboto"/>
              <a:ea typeface="Roboto"/>
              <a:cs typeface="Roboto"/>
              <a:sym typeface="Roboto"/>
            </a:endParaRPr>
          </a:p>
          <a:p>
            <a:pPr marL="0" lvl="0" indent="0" rtl="0">
              <a:lnSpc>
                <a:spcPct val="115000"/>
              </a:lnSpc>
              <a:spcBef>
                <a:spcPts val="1500"/>
              </a:spcBef>
              <a:spcAft>
                <a:spcPts val="0"/>
              </a:spcAft>
              <a:buNone/>
            </a:pPr>
            <a:r>
              <a:rPr lang="en" sz="1200" b="1">
                <a:latin typeface="Roboto"/>
                <a:ea typeface="Roboto"/>
                <a:cs typeface="Roboto"/>
                <a:sym typeface="Roboto"/>
              </a:rPr>
              <a:t>ConvNet as fixed feature extractor</a:t>
            </a:r>
            <a:r>
              <a:rPr lang="en" sz="1200">
                <a:latin typeface="Roboto"/>
                <a:ea typeface="Roboto"/>
                <a:cs typeface="Roboto"/>
                <a:sym typeface="Roboto"/>
              </a:rPr>
              <a:t>. Take a ConvNet pretrained on ImageNet, remove the last fully-connected layer (this layer’s outputs are the 1000 class scores for a different task like ImageNet), then treat the rest of the ConvNet as a fixed feature extractor for the new dataset. this would compute a 4096-D vector for every image that contains the activations of the hidden layer immediately before the classifier. We call these features </a:t>
            </a:r>
            <a:r>
              <a:rPr lang="en" sz="1200" b="1">
                <a:latin typeface="Roboto"/>
                <a:ea typeface="Roboto"/>
                <a:cs typeface="Roboto"/>
                <a:sym typeface="Roboto"/>
              </a:rPr>
              <a:t>CNN codes</a:t>
            </a:r>
            <a:r>
              <a:rPr lang="en" sz="1200">
                <a:latin typeface="Roboto"/>
                <a:ea typeface="Roboto"/>
                <a:cs typeface="Roboto"/>
                <a:sym typeface="Roboto"/>
              </a:rPr>
              <a:t>. It is important for performance that these codes are ReLUd (i.e. thresholded at zero) if they were also thresholded during the training of the ConvNet on ImageNet (as is usually the case). Once you extract the 4096-D codes for all images, train a linear classifier (e.g. Linear SVM or Softmax classifier) for the new dataset.</a:t>
            </a:r>
            <a:endParaRPr sz="1200">
              <a:latin typeface="Roboto"/>
              <a:ea typeface="Roboto"/>
              <a:cs typeface="Roboto"/>
              <a:sym typeface="Roboto"/>
            </a:endParaRPr>
          </a:p>
          <a:p>
            <a:pPr marL="0" lvl="0" indent="0">
              <a:spcBef>
                <a:spcPts val="15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212121"/>
                </a:solidFill>
                <a:latin typeface="Roboto"/>
                <a:ea typeface="Roboto"/>
                <a:cs typeface="Roboto"/>
                <a:sym typeface="Roboto"/>
              </a:rPr>
              <a:t>TensorFlow is a tool for machine learning. While it contains a wide range of functionality, TensorFlow is mainly designed for deep neural network models. (speech recognition, image recognition) The most popular framework in deep learning. </a:t>
            </a:r>
            <a:endParaRPr sz="1200">
              <a:solidFill>
                <a:srgbClr val="212121"/>
              </a:solidFill>
              <a:latin typeface="Roboto"/>
              <a:ea typeface="Roboto"/>
              <a:cs typeface="Roboto"/>
              <a:sym typeface="Roboto"/>
            </a:endParaRPr>
          </a:p>
          <a:p>
            <a:pPr marL="0" lvl="0" indent="0">
              <a:spcBef>
                <a:spcPts val="0"/>
              </a:spcBef>
              <a:spcAft>
                <a:spcPts val="0"/>
              </a:spcAft>
              <a:buNone/>
            </a:pPr>
            <a:r>
              <a:rPr lang="en" sz="1500" b="1">
                <a:solidFill>
                  <a:srgbClr val="212121"/>
                </a:solidFill>
                <a:latin typeface="Lora"/>
                <a:ea typeface="Lora"/>
                <a:cs typeface="Lora"/>
                <a:sym typeface="Lora"/>
              </a:rPr>
              <a:t>You can run Tensor Flow on multiple platforms</a:t>
            </a:r>
            <a:r>
              <a:rPr lang="en" sz="1500">
                <a:solidFill>
                  <a:srgbClr val="212121"/>
                </a:solidFill>
                <a:highlight>
                  <a:srgbClr val="FDFDFF"/>
                </a:highlight>
                <a:latin typeface="Lora"/>
                <a:ea typeface="Lora"/>
                <a:cs typeface="Lora"/>
                <a:sym typeface="Lora"/>
              </a:rPr>
              <a:t> like Mac , Windows and Linux . TensorFlow support multiple GPU/CPU architecture .</a:t>
            </a:r>
            <a:endParaRPr sz="1500">
              <a:solidFill>
                <a:srgbClr val="212121"/>
              </a:solidFill>
              <a:highlight>
                <a:srgbClr val="FDFDFF"/>
              </a:highlight>
              <a:latin typeface="Lora"/>
              <a:ea typeface="Lora"/>
              <a:cs typeface="Lora"/>
              <a:sym typeface="Lora"/>
            </a:endParaRPr>
          </a:p>
          <a:p>
            <a:pPr marL="0" lvl="0" indent="0" algn="just" rtl="0">
              <a:lnSpc>
                <a:spcPct val="120000"/>
              </a:lnSpc>
              <a:spcBef>
                <a:spcPts val="0"/>
              </a:spcBef>
              <a:spcAft>
                <a:spcPts val="800"/>
              </a:spcAft>
              <a:buNone/>
            </a:pPr>
            <a:r>
              <a:rPr lang="en" sz="1300" b="1">
                <a:solidFill>
                  <a:srgbClr val="212121"/>
                </a:solidFill>
              </a:rPr>
              <a:t>Most people use python as a development language for tensorflow, well-supported, </a:t>
            </a:r>
            <a:endParaRPr sz="1500">
              <a:solidFill>
                <a:srgbClr val="212121"/>
              </a:solidFill>
              <a:highlight>
                <a:srgbClr val="FDFDFF"/>
              </a:highlight>
              <a:latin typeface="Lora"/>
              <a:ea typeface="Lora"/>
              <a:cs typeface="Lora"/>
              <a:sym typeface="Lor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050">
                <a:solidFill>
                  <a:srgbClr val="008ABC"/>
                </a:solidFill>
                <a:uFill>
                  <a:noFill/>
                </a:uFill>
                <a:hlinkClick r:id="rId3"/>
              </a:rPr>
              <a:t>Inception-v3</a:t>
            </a:r>
            <a:r>
              <a:rPr lang="en" sz="1050">
                <a:highlight>
                  <a:srgbClr val="FFFFFF"/>
                </a:highlight>
              </a:rPr>
              <a:t> is trained for the </a:t>
            </a:r>
            <a:r>
              <a:rPr lang="en" sz="1050">
                <a:solidFill>
                  <a:srgbClr val="008ABC"/>
                </a:solidFill>
                <a:uFill>
                  <a:noFill/>
                </a:uFill>
                <a:hlinkClick r:id="rId4"/>
              </a:rPr>
              <a:t>ImageNet</a:t>
            </a:r>
            <a:r>
              <a:rPr lang="en" sz="1050">
                <a:highlight>
                  <a:srgbClr val="FFFFFF"/>
                </a:highlight>
              </a:rPr>
              <a:t> Large Visual Recognition Challenge using the data from 2012. This is a standard task in computer vision, where models try to classify entire images into </a:t>
            </a:r>
            <a:r>
              <a:rPr lang="en" sz="1050">
                <a:solidFill>
                  <a:srgbClr val="008ABC"/>
                </a:solidFill>
                <a:uFill>
                  <a:noFill/>
                </a:uFill>
                <a:hlinkClick r:id="rId5"/>
              </a:rPr>
              <a:t>1000 classes</a:t>
            </a:r>
            <a:r>
              <a:rPr lang="en" sz="1050">
                <a:highlight>
                  <a:srgbClr val="FFFFFF"/>
                </a:highlight>
              </a:rPr>
              <a:t>, like "Zebra", "Dalmatian", and "Dishwasher". 1.2 M </a:t>
            </a:r>
            <a:endParaRPr sz="1050">
              <a:highlight>
                <a:srgbClr val="FFFFFF"/>
              </a:highlight>
            </a:endParaRPr>
          </a:p>
          <a:p>
            <a:pPr marL="0" lvl="0" indent="0">
              <a:spcBef>
                <a:spcPts val="0"/>
              </a:spcBef>
              <a:spcAft>
                <a:spcPts val="0"/>
              </a:spcAft>
              <a:buNone/>
            </a:pPr>
            <a:endParaRPr sz="1050">
              <a:highlight>
                <a:srgbClr val="FFFFFF"/>
              </a:highlight>
            </a:endParaRPr>
          </a:p>
          <a:p>
            <a:pPr marL="457200" lvl="0" indent="-304800" rtl="0">
              <a:lnSpc>
                <a:spcPct val="115000"/>
              </a:lnSpc>
              <a:spcBef>
                <a:spcPts val="0"/>
              </a:spcBef>
              <a:spcAft>
                <a:spcPts val="0"/>
              </a:spcAft>
              <a:buClr>
                <a:srgbClr val="24292E"/>
              </a:buClr>
              <a:buSzPts val="1200"/>
              <a:buChar char="●"/>
            </a:pPr>
            <a:r>
              <a:rPr lang="en" sz="1200">
                <a:solidFill>
                  <a:srgbClr val="24292E"/>
                </a:solidFill>
              </a:rPr>
              <a:t>Training an Inception v3 network from scratch across multiple GPUs and/or multiple machines using the ImageNet 2012 Challenge training data set.</a:t>
            </a:r>
            <a:endParaRPr sz="1200">
              <a:solidFill>
                <a:srgbClr val="24292E"/>
              </a:solidFill>
            </a:endParaRPr>
          </a:p>
          <a:p>
            <a:pPr marL="457200" lvl="0" indent="-304800" rtl="0">
              <a:lnSpc>
                <a:spcPct val="115000"/>
              </a:lnSpc>
              <a:spcBef>
                <a:spcPts val="0"/>
              </a:spcBef>
              <a:spcAft>
                <a:spcPts val="0"/>
              </a:spcAft>
              <a:buClr>
                <a:srgbClr val="24292E"/>
              </a:buClr>
              <a:buSzPts val="1200"/>
              <a:buChar char="●"/>
            </a:pPr>
            <a:r>
              <a:rPr lang="en" sz="1200">
                <a:solidFill>
                  <a:srgbClr val="24292E"/>
                </a:solidFill>
              </a:rPr>
              <a:t>Evaluating an Inception v3 network using the ImageNet 2012 Challenge validation data set.</a:t>
            </a:r>
            <a:endParaRPr sz="1200">
              <a:solidFill>
                <a:srgbClr val="24292E"/>
              </a:solidFill>
            </a:endParaRPr>
          </a:p>
          <a:p>
            <a:pPr marL="0" lvl="0" indent="0">
              <a:spcBef>
                <a:spcPts val="1200"/>
              </a:spcBef>
              <a:spcAft>
                <a:spcPts val="0"/>
              </a:spcAft>
              <a:buNone/>
            </a:pPr>
            <a:endParaRPr sz="1050">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050">
                <a:solidFill>
                  <a:srgbClr val="222222"/>
                </a:solidFill>
                <a:highlight>
                  <a:srgbClr val="FFFFFF"/>
                </a:highlight>
              </a:rPr>
              <a:t>IN is a visual </a:t>
            </a:r>
            <a:r>
              <a:rPr lang="en" sz="1050">
                <a:solidFill>
                  <a:srgbClr val="0B0080"/>
                </a:solidFill>
                <a:uFill>
                  <a:noFill/>
                </a:uFill>
                <a:hlinkClick r:id="rId3"/>
              </a:rPr>
              <a:t>database</a:t>
            </a:r>
            <a:r>
              <a:rPr lang="en" sz="1050">
                <a:solidFill>
                  <a:srgbClr val="222222"/>
                </a:solidFill>
                <a:highlight>
                  <a:srgbClr val="FFFFFF"/>
                </a:highlight>
              </a:rPr>
              <a:t> designed for use in </a:t>
            </a:r>
            <a:r>
              <a:rPr lang="en" sz="1050">
                <a:solidFill>
                  <a:srgbClr val="0B0080"/>
                </a:solidFill>
                <a:uFill>
                  <a:noFill/>
                </a:uFill>
                <a:hlinkClick r:id="rId4"/>
              </a:rPr>
              <a:t>visual object recognition software</a:t>
            </a:r>
            <a:r>
              <a:rPr lang="en" sz="1050">
                <a:solidFill>
                  <a:srgbClr val="222222"/>
                </a:solidFill>
                <a:highlight>
                  <a:srgbClr val="FFFFFF"/>
                </a:highlight>
              </a:rPr>
              <a:t> research. Over 14 million</a:t>
            </a:r>
            <a:r>
              <a:rPr lang="en" sz="1400" baseline="30000">
                <a:solidFill>
                  <a:srgbClr val="0B0080"/>
                </a:solidFill>
                <a:uFill>
                  <a:noFill/>
                </a:uFill>
                <a:hlinkClick r:id="rId5"/>
              </a:rPr>
              <a:t>[1]</a:t>
            </a:r>
            <a:r>
              <a:rPr lang="en" sz="1400" baseline="30000">
                <a:solidFill>
                  <a:srgbClr val="0B0080"/>
                </a:solidFill>
                <a:uFill>
                  <a:noFill/>
                </a:uFill>
                <a:hlinkClick r:id="rId6"/>
              </a:rPr>
              <a:t>[2]</a:t>
            </a:r>
            <a:r>
              <a:rPr lang="en" sz="1050">
                <a:solidFill>
                  <a:srgbClr val="222222"/>
                </a:solidFill>
                <a:highlight>
                  <a:srgbClr val="FFFFFF"/>
                </a:highlight>
              </a:rPr>
              <a:t> URLs of images have been hand-annotated by ImageNet to indicate what objects are pictured;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50">
                <a:solidFill>
                  <a:srgbClr val="404040"/>
                </a:solidFill>
                <a:latin typeface="Lato"/>
                <a:ea typeface="Lato"/>
                <a:cs typeface="Lato"/>
                <a:sym typeface="Lato"/>
              </a:rPr>
              <a:t>−∑</a:t>
            </a:r>
            <a:r>
              <a:rPr lang="en" sz="900">
                <a:solidFill>
                  <a:srgbClr val="404040"/>
                </a:solidFill>
                <a:latin typeface="Lato"/>
                <a:ea typeface="Lato"/>
                <a:cs typeface="Lato"/>
                <a:sym typeface="Lato"/>
              </a:rPr>
              <a:t>c=1M</a:t>
            </a:r>
            <a:r>
              <a:rPr lang="en" sz="1250">
                <a:solidFill>
                  <a:srgbClr val="404040"/>
                </a:solidFill>
                <a:latin typeface="Lato"/>
                <a:ea typeface="Lato"/>
                <a:cs typeface="Lato"/>
                <a:sym typeface="Lato"/>
              </a:rPr>
              <a:t>y</a:t>
            </a:r>
            <a:r>
              <a:rPr lang="en" sz="900">
                <a:solidFill>
                  <a:srgbClr val="404040"/>
                </a:solidFill>
                <a:latin typeface="Lato"/>
                <a:ea typeface="Lato"/>
                <a:cs typeface="Lato"/>
                <a:sym typeface="Lato"/>
              </a:rPr>
              <a:t>o,c</a:t>
            </a:r>
            <a:r>
              <a:rPr lang="en" sz="1250">
                <a:solidFill>
                  <a:srgbClr val="404040"/>
                </a:solidFill>
                <a:latin typeface="Lato"/>
                <a:ea typeface="Lato"/>
                <a:cs typeface="Lato"/>
                <a:sym typeface="Lato"/>
              </a:rPr>
              <a:t>log(p</a:t>
            </a:r>
            <a:r>
              <a:rPr lang="en" sz="900">
                <a:solidFill>
                  <a:srgbClr val="404040"/>
                </a:solidFill>
                <a:latin typeface="Lato"/>
                <a:ea typeface="Lato"/>
                <a:cs typeface="Lato"/>
                <a:sym typeface="Lato"/>
              </a:rPr>
              <a:t>o,c</a:t>
            </a:r>
            <a:r>
              <a:rPr lang="en" sz="1250">
                <a:solidFill>
                  <a:srgbClr val="404040"/>
                </a:solidFill>
                <a:latin typeface="Lato"/>
                <a:ea typeface="Lato"/>
                <a:cs typeface="Lato"/>
                <a:sym typeface="Lato"/>
              </a:rPr>
              <a:t>)</a:t>
            </a:r>
            <a:endParaRPr sz="1250">
              <a:solidFill>
                <a:srgbClr val="404040"/>
              </a:solidFill>
              <a:latin typeface="Lato"/>
              <a:ea typeface="Lato"/>
              <a:cs typeface="Lato"/>
              <a:sym typeface="Lato"/>
            </a:endParaRPr>
          </a:p>
          <a:p>
            <a:pPr marL="0" lvl="0" indent="0">
              <a:spcBef>
                <a:spcPts val="0"/>
              </a:spcBef>
              <a:spcAft>
                <a:spcPts val="0"/>
              </a:spcAft>
              <a:buNone/>
            </a:pPr>
            <a:endParaRPr sz="1250">
              <a:solidFill>
                <a:srgbClr val="404040"/>
              </a:solidFill>
              <a:latin typeface="Lato"/>
              <a:ea typeface="Lato"/>
              <a:cs typeface="Lato"/>
              <a:sym typeface="Lato"/>
            </a:endParaRPr>
          </a:p>
          <a:p>
            <a:pPr marL="0" lvl="0" indent="0">
              <a:spcBef>
                <a:spcPts val="0"/>
              </a:spcBef>
              <a:spcAft>
                <a:spcPts val="0"/>
              </a:spcAft>
              <a:buNone/>
            </a:pPr>
            <a:r>
              <a:rPr lang="en" sz="1250">
                <a:solidFill>
                  <a:srgbClr val="404040"/>
                </a:solidFill>
                <a:latin typeface="Lato"/>
                <a:ea typeface="Lato"/>
                <a:cs typeface="Lato"/>
                <a:sym typeface="Lato"/>
              </a:rPr>
              <a:t>−(ylog(p)+(1−y)log(1−p))</a:t>
            </a:r>
            <a:endParaRPr sz="1250">
              <a:solidFill>
                <a:srgbClr val="404040"/>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24%</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125"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Shape 11"/>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Shape 1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11750" y="831175"/>
            <a:ext cx="5334900" cy="12447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endParaRPr/>
          </a:p>
        </p:txBody>
      </p:sp>
      <p:sp>
        <p:nvSpPr>
          <p:cNvPr id="56" name="Shape 56"/>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Shape 15"/>
          <p:cNvSpPr/>
          <p:nvPr/>
        </p:nvSpPr>
        <p:spPr>
          <a:xfrm>
            <a:off x="0" y="48099"/>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Shape 17"/>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0" y="44125"/>
            <a:ext cx="4313625" cy="4399375"/>
          </a:xfrm>
          <a:custGeom>
            <a:avLst/>
            <a:gdLst/>
            <a:ahLst/>
            <a:cxnLst/>
            <a:rect l="0" t="0" r="0" b="0"/>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avLst/>
            <a:gdLst/>
            <a:ahLst/>
            <a:cxnLst/>
            <a:rect l="0" t="0" r="0" b="0"/>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Shape 23"/>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Shape 2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Shape 29"/>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Shape 30"/>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Shape 39"/>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Shape 47"/>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Shape 48"/>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Shape 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subTitle" idx="1"/>
          </p:nvPr>
        </p:nvSpPr>
        <p:spPr>
          <a:xfrm>
            <a:off x="2753275" y="1493000"/>
            <a:ext cx="7071900" cy="738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Cooper Nederhood, Liqiang Yu, Laurence Warner</a:t>
            </a:r>
            <a:endParaRPr sz="1800">
              <a:solidFill>
                <a:srgbClr val="000000"/>
              </a:solidFill>
              <a:highlight>
                <a:srgbClr val="FFFFFF"/>
              </a:highlight>
              <a:latin typeface="Arial"/>
              <a:ea typeface="Arial"/>
              <a:cs typeface="Arial"/>
              <a:sym typeface="Arial"/>
            </a:endParaRPr>
          </a:p>
          <a:p>
            <a:pPr marL="0" lvl="0" indent="0" rtl="0">
              <a:spcBef>
                <a:spcPts val="0"/>
              </a:spcBef>
              <a:spcAft>
                <a:spcPts val="0"/>
              </a:spcAft>
              <a:buNone/>
            </a:pPr>
            <a:endParaRPr/>
          </a:p>
        </p:txBody>
      </p:sp>
      <p:pic>
        <p:nvPicPr>
          <p:cNvPr id="65" name="Shape 65"/>
          <p:cNvPicPr preferRelativeResize="0"/>
          <p:nvPr/>
        </p:nvPicPr>
        <p:blipFill>
          <a:blip r:embed="rId3">
            <a:alphaModFix/>
          </a:blip>
          <a:stretch>
            <a:fillRect/>
          </a:stretch>
        </p:blipFill>
        <p:spPr>
          <a:xfrm>
            <a:off x="311700" y="539725"/>
            <a:ext cx="2209800" cy="2209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25" y="500925"/>
            <a:ext cx="3706500" cy="13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Insuring representative images</a:t>
            </a:r>
            <a:endParaRPr/>
          </a:p>
        </p:txBody>
      </p:sp>
      <p:sp>
        <p:nvSpPr>
          <p:cNvPr id="122" name="Shape 122"/>
          <p:cNvSpPr txBox="1">
            <a:spLocks noGrp="1"/>
          </p:cNvSpPr>
          <p:nvPr>
            <p:ph type="body" idx="1"/>
          </p:nvPr>
        </p:nvSpPr>
        <p:spPr>
          <a:xfrm>
            <a:off x="401275" y="1607150"/>
            <a:ext cx="3527400" cy="2911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a:p>
            <a:pPr marL="457200" marR="0" lvl="0" indent="-311150" algn="l" rtl="0">
              <a:lnSpc>
                <a:spcPct val="115000"/>
              </a:lnSpc>
              <a:spcBef>
                <a:spcPts val="1600"/>
              </a:spcBef>
              <a:spcAft>
                <a:spcPts val="0"/>
              </a:spcAft>
              <a:buClr>
                <a:srgbClr val="FFFFFF"/>
              </a:buClr>
              <a:buSzPts val="1300"/>
              <a:buChar char="●"/>
            </a:pPr>
            <a:r>
              <a:rPr lang="en">
                <a:solidFill>
                  <a:srgbClr val="FFFFFF"/>
                </a:solidFill>
              </a:rPr>
              <a:t>Bad machine  learning algorithm?</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Or unsuccessful  image scrape?</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Or bad source data? </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Record summary stats of success rate</a:t>
            </a:r>
            <a:endParaRPr>
              <a:solidFill>
                <a:srgbClr val="FFFFFF"/>
              </a:solidFill>
            </a:endParaRPr>
          </a:p>
        </p:txBody>
      </p:sp>
      <p:pic>
        <p:nvPicPr>
          <p:cNvPr id="123" name="Shape 123"/>
          <p:cNvPicPr preferRelativeResize="0"/>
          <p:nvPr/>
        </p:nvPicPr>
        <p:blipFill>
          <a:blip r:embed="rId3">
            <a:alphaModFix/>
          </a:blip>
          <a:stretch>
            <a:fillRect/>
          </a:stretch>
        </p:blipFill>
        <p:spPr>
          <a:xfrm>
            <a:off x="4318175" y="651350"/>
            <a:ext cx="4825825" cy="3860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Bad data: Arthur H. Compton House (9%)</a:t>
            </a:r>
            <a:endParaRPr/>
          </a:p>
        </p:txBody>
      </p:sp>
      <p:pic>
        <p:nvPicPr>
          <p:cNvPr id="129" name="Shape 129"/>
          <p:cNvPicPr preferRelativeResize="0"/>
          <p:nvPr/>
        </p:nvPicPr>
        <p:blipFill>
          <a:blip r:embed="rId3">
            <a:alphaModFix/>
          </a:blip>
          <a:stretch>
            <a:fillRect/>
          </a:stretch>
        </p:blipFill>
        <p:spPr>
          <a:xfrm>
            <a:off x="1700300" y="1277025"/>
            <a:ext cx="4833101" cy="386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Good data: Starved Rock (93%)</a:t>
            </a:r>
            <a:endParaRPr/>
          </a:p>
        </p:txBody>
      </p:sp>
      <p:pic>
        <p:nvPicPr>
          <p:cNvPr id="135" name="Shape 135"/>
          <p:cNvPicPr preferRelativeResize="0"/>
          <p:nvPr/>
        </p:nvPicPr>
        <p:blipFill>
          <a:blip r:embed="rId3">
            <a:alphaModFix/>
          </a:blip>
          <a:stretch>
            <a:fillRect/>
          </a:stretch>
        </p:blipFill>
        <p:spPr>
          <a:xfrm>
            <a:off x="1642248" y="1266750"/>
            <a:ext cx="5032233" cy="3876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Yahoo?</a:t>
            </a:r>
            <a:endParaRPr/>
          </a:p>
        </p:txBody>
      </p:sp>
      <p:sp>
        <p:nvSpPr>
          <p:cNvPr id="141" name="Shape 141"/>
          <p:cNvSpPr txBox="1">
            <a:spLocks noGrp="1"/>
          </p:cNvSpPr>
          <p:nvPr>
            <p:ph type="body" idx="4294967295"/>
          </p:nvPr>
        </p:nvSpPr>
        <p:spPr>
          <a:xfrm>
            <a:off x="401275" y="1607150"/>
            <a:ext cx="3527400" cy="2911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a:p>
            <a:pPr marL="457200" marR="0" lvl="0" indent="-311150" algn="l" rtl="0">
              <a:lnSpc>
                <a:spcPct val="115000"/>
              </a:lnSpc>
              <a:spcBef>
                <a:spcPts val="1600"/>
              </a:spcBef>
              <a:spcAft>
                <a:spcPts val="0"/>
              </a:spcAft>
              <a:buClr>
                <a:srgbClr val="FFFFFF"/>
              </a:buClr>
              <a:buSzPts val="1300"/>
              <a:buChar char="●"/>
            </a:pPr>
            <a:r>
              <a:rPr lang="en">
                <a:solidFill>
                  <a:srgbClr val="FFFFFF"/>
                </a:solidFill>
              </a:rPr>
              <a:t>Google Images vs Getty Images</a:t>
            </a:r>
            <a:endParaRPr>
              <a:solidFill>
                <a:srgbClr val="FFFFFF"/>
              </a:solidFill>
            </a:endParaRPr>
          </a:p>
          <a:p>
            <a:pPr marL="914400" marR="0" lvl="1" indent="-298450" algn="l" rtl="0">
              <a:lnSpc>
                <a:spcPct val="115000"/>
              </a:lnSpc>
              <a:spcBef>
                <a:spcPts val="0"/>
              </a:spcBef>
              <a:spcAft>
                <a:spcPts val="0"/>
              </a:spcAft>
              <a:buClr>
                <a:srgbClr val="FFFFFF"/>
              </a:buClr>
              <a:buSzPts val="1100"/>
              <a:buChar char="○"/>
            </a:pPr>
            <a:r>
              <a:rPr lang="en">
                <a:solidFill>
                  <a:srgbClr val="FFFFFF"/>
                </a:solidFill>
              </a:rPr>
              <a:t>Google loses </a:t>
            </a:r>
            <a:endParaRPr>
              <a:solidFill>
                <a:srgbClr val="FFFFFF"/>
              </a:solidFill>
            </a:endParaRPr>
          </a:p>
          <a:p>
            <a:pPr marL="914400" marR="0" lvl="1" indent="-298450" algn="l" rtl="0">
              <a:lnSpc>
                <a:spcPct val="115000"/>
              </a:lnSpc>
              <a:spcBef>
                <a:spcPts val="0"/>
              </a:spcBef>
              <a:spcAft>
                <a:spcPts val="0"/>
              </a:spcAft>
              <a:buClr>
                <a:srgbClr val="FFFFFF"/>
              </a:buClr>
              <a:buSzPts val="1100"/>
              <a:buChar char="○"/>
            </a:pPr>
            <a:r>
              <a:rPr lang="en">
                <a:solidFill>
                  <a:srgbClr val="FFFFFF"/>
                </a:solidFill>
              </a:rPr>
              <a:t>Removes “View Image” button to discourage unauthorized use of photos….</a:t>
            </a:r>
            <a:endParaRPr>
              <a:solidFill>
                <a:srgbClr val="FFFFFF"/>
              </a:solidFill>
            </a:endParaRPr>
          </a:p>
        </p:txBody>
      </p:sp>
      <p:pic>
        <p:nvPicPr>
          <p:cNvPr id="142" name="Shape 142"/>
          <p:cNvPicPr preferRelativeResize="0"/>
          <p:nvPr/>
        </p:nvPicPr>
        <p:blipFill>
          <a:blip r:embed="rId3">
            <a:alphaModFix/>
          </a:blip>
          <a:stretch>
            <a:fillRect/>
          </a:stretch>
        </p:blipFill>
        <p:spPr>
          <a:xfrm>
            <a:off x="311725" y="1314450"/>
            <a:ext cx="8324850" cy="382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50" y="831175"/>
            <a:ext cx="5334900" cy="1244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800"/>
              <a:t>Image  Classification---</a:t>
            </a:r>
            <a:endParaRPr sz="2800"/>
          </a:p>
          <a:p>
            <a:pPr marL="0" lvl="0" indent="0">
              <a:spcBef>
                <a:spcPts val="0"/>
              </a:spcBef>
              <a:spcAft>
                <a:spcPts val="0"/>
              </a:spcAft>
              <a:buNone/>
            </a:pPr>
            <a:r>
              <a:rPr lang="en" sz="2800"/>
              <a:t>A transfer learning </a:t>
            </a:r>
            <a:endParaRPr sz="2800"/>
          </a:p>
          <a:p>
            <a:pPr marL="0" lvl="0" indent="0">
              <a:spcBef>
                <a:spcPts val="0"/>
              </a:spcBef>
              <a:spcAft>
                <a:spcPts val="0"/>
              </a:spcAft>
              <a:buNone/>
            </a:pPr>
            <a:r>
              <a:rPr lang="en" sz="2800"/>
              <a:t>approach</a:t>
            </a:r>
            <a:endParaRPr/>
          </a:p>
        </p:txBody>
      </p:sp>
      <p:sp>
        <p:nvSpPr>
          <p:cNvPr id="148" name="Shape 148"/>
          <p:cNvSpPr txBox="1">
            <a:spLocks noGrp="1"/>
          </p:cNvSpPr>
          <p:nvPr>
            <p:ph type="body" idx="1"/>
          </p:nvPr>
        </p:nvSpPr>
        <p:spPr>
          <a:xfrm>
            <a:off x="388850" y="2168800"/>
            <a:ext cx="5257800" cy="213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a:p>
            <a:pPr marL="457200" marR="0" lvl="0" indent="-311150" algn="l" rtl="0">
              <a:lnSpc>
                <a:spcPct val="115000"/>
              </a:lnSpc>
              <a:spcBef>
                <a:spcPts val="1600"/>
              </a:spcBef>
              <a:spcAft>
                <a:spcPts val="0"/>
              </a:spcAft>
              <a:buClr>
                <a:srgbClr val="FFFFFF"/>
              </a:buClr>
              <a:buSzPts val="1300"/>
              <a:buChar char="●"/>
            </a:pPr>
            <a:r>
              <a:rPr lang="en">
                <a:solidFill>
                  <a:srgbClr val="FFFFFF"/>
                </a:solidFill>
              </a:rPr>
              <a:t>Limited dataset size (~25 per leabel)</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Limited computational resource (weeks on GPU clusters)</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Shape 153"/>
          <p:cNvPicPr preferRelativeResize="0"/>
          <p:nvPr/>
        </p:nvPicPr>
        <p:blipFill>
          <a:blip r:embed="rId3">
            <a:alphaModFix/>
          </a:blip>
          <a:stretch>
            <a:fillRect/>
          </a:stretch>
        </p:blipFill>
        <p:spPr>
          <a:xfrm>
            <a:off x="-25525" y="-193475"/>
            <a:ext cx="9195026" cy="5530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Shape 158" descr="TensorFlow"/>
          <p:cNvPicPr preferRelativeResize="0"/>
          <p:nvPr/>
        </p:nvPicPr>
        <p:blipFill>
          <a:blip r:embed="rId3">
            <a:alphaModFix/>
          </a:blip>
          <a:stretch>
            <a:fillRect/>
          </a:stretch>
        </p:blipFill>
        <p:spPr>
          <a:xfrm>
            <a:off x="295300" y="409575"/>
            <a:ext cx="2546950" cy="519125"/>
          </a:xfrm>
          <a:prstGeom prst="rect">
            <a:avLst/>
          </a:prstGeom>
          <a:noFill/>
          <a:ln>
            <a:noFill/>
          </a:ln>
        </p:spPr>
      </p:pic>
      <p:pic>
        <p:nvPicPr>
          <p:cNvPr id="159" name="Shape 159"/>
          <p:cNvPicPr preferRelativeResize="0"/>
          <p:nvPr/>
        </p:nvPicPr>
        <p:blipFill>
          <a:blip r:embed="rId4">
            <a:alphaModFix/>
          </a:blip>
          <a:stretch>
            <a:fillRect/>
          </a:stretch>
        </p:blipFill>
        <p:spPr>
          <a:xfrm>
            <a:off x="295300" y="1300150"/>
            <a:ext cx="8381104" cy="39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Inception v3</a:t>
            </a:r>
            <a:endParaRPr/>
          </a:p>
        </p:txBody>
      </p:sp>
      <p:pic>
        <p:nvPicPr>
          <p:cNvPr id="165" name="Shape 165" descr="Inception-v3 Architecture"/>
          <p:cNvPicPr preferRelativeResize="0"/>
          <p:nvPr/>
        </p:nvPicPr>
        <p:blipFill>
          <a:blip r:embed="rId3">
            <a:alphaModFix/>
          </a:blip>
          <a:stretch>
            <a:fillRect/>
          </a:stretch>
        </p:blipFill>
        <p:spPr>
          <a:xfrm>
            <a:off x="206175" y="1628175"/>
            <a:ext cx="8731651" cy="325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ImageNet</a:t>
            </a:r>
            <a:endParaRPr/>
          </a:p>
        </p:txBody>
      </p:sp>
      <p:pic>
        <p:nvPicPr>
          <p:cNvPr id="171" name="Shape 171"/>
          <p:cNvPicPr preferRelativeResize="0"/>
          <p:nvPr/>
        </p:nvPicPr>
        <p:blipFill>
          <a:blip r:embed="rId3">
            <a:alphaModFix/>
          </a:blip>
          <a:stretch>
            <a:fillRect/>
          </a:stretch>
        </p:blipFill>
        <p:spPr>
          <a:xfrm>
            <a:off x="1519375" y="1277025"/>
            <a:ext cx="5561038" cy="3714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Model Evaluation</a:t>
            </a:r>
            <a:endParaRPr/>
          </a:p>
        </p:txBody>
      </p:sp>
      <p:pic>
        <p:nvPicPr>
          <p:cNvPr id="177" name="Shape 177"/>
          <p:cNvPicPr preferRelativeResize="0"/>
          <p:nvPr/>
        </p:nvPicPr>
        <p:blipFill>
          <a:blip r:embed="rId3">
            <a:alphaModFix/>
          </a:blip>
          <a:stretch>
            <a:fillRect/>
          </a:stretch>
        </p:blipFill>
        <p:spPr>
          <a:xfrm>
            <a:off x="1020525" y="1298325"/>
            <a:ext cx="6602873" cy="3845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25" y="500925"/>
            <a:ext cx="3706500" cy="13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List of National Landmarks</a:t>
            </a:r>
            <a:br>
              <a:rPr lang="en"/>
            </a:br>
            <a:endParaRPr/>
          </a:p>
        </p:txBody>
      </p:sp>
      <p:sp>
        <p:nvSpPr>
          <p:cNvPr id="71" name="Shape 71"/>
          <p:cNvSpPr txBox="1">
            <a:spLocks noGrp="1"/>
          </p:cNvSpPr>
          <p:nvPr>
            <p:ph type="body" idx="1"/>
          </p:nvPr>
        </p:nvSpPr>
        <p:spPr>
          <a:xfrm>
            <a:off x="401275" y="1607150"/>
            <a:ext cx="3527400" cy="2911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a:p>
            <a:pPr marL="457200" marR="0" lvl="0" indent="-311150" algn="l" rtl="0">
              <a:lnSpc>
                <a:spcPct val="115000"/>
              </a:lnSpc>
              <a:spcBef>
                <a:spcPts val="1600"/>
              </a:spcBef>
              <a:spcAft>
                <a:spcPts val="0"/>
              </a:spcAft>
              <a:buClr>
                <a:srgbClr val="FFFFFF"/>
              </a:buClr>
              <a:buSzPts val="1300"/>
              <a:buChar char="●"/>
            </a:pPr>
            <a:r>
              <a:rPr lang="en">
                <a:solidFill>
                  <a:srgbClr val="FFFFFF"/>
                </a:solidFill>
              </a:rPr>
              <a:t>87 in Illinois</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Webscrape from wikipedia table</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Scaleable - every state has such a page</a:t>
            </a:r>
            <a:endParaRPr>
              <a:solidFill>
                <a:srgbClr val="FFFFFF"/>
              </a:solidFill>
            </a:endParaRPr>
          </a:p>
        </p:txBody>
      </p:sp>
      <p:pic>
        <p:nvPicPr>
          <p:cNvPr id="72" name="Shape 72"/>
          <p:cNvPicPr preferRelativeResize="0"/>
          <p:nvPr/>
        </p:nvPicPr>
        <p:blipFill>
          <a:blip r:embed="rId3">
            <a:alphaModFix/>
          </a:blip>
          <a:stretch>
            <a:fillRect/>
          </a:stretch>
        </p:blipFill>
        <p:spPr>
          <a:xfrm>
            <a:off x="4746050" y="448653"/>
            <a:ext cx="4049401" cy="4206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Model Evaluation</a:t>
            </a:r>
            <a:endParaRPr/>
          </a:p>
        </p:txBody>
      </p:sp>
      <p:sp>
        <p:nvSpPr>
          <p:cNvPr id="183" name="Shape 183"/>
          <p:cNvSpPr txBox="1">
            <a:spLocks noGrp="1"/>
          </p:cNvSpPr>
          <p:nvPr>
            <p:ph type="body" idx="4294967295"/>
          </p:nvPr>
        </p:nvSpPr>
        <p:spPr>
          <a:xfrm>
            <a:off x="388850" y="2386100"/>
            <a:ext cx="6234300" cy="284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000000"/>
              </a:solidFill>
            </a:endParaRPr>
          </a:p>
          <a:p>
            <a:pPr marL="457200" marR="0" lvl="0" indent="-311150" algn="l" rtl="0">
              <a:lnSpc>
                <a:spcPct val="115000"/>
              </a:lnSpc>
              <a:spcBef>
                <a:spcPts val="1600"/>
              </a:spcBef>
              <a:spcAft>
                <a:spcPts val="0"/>
              </a:spcAft>
              <a:buClr>
                <a:srgbClr val="000000"/>
              </a:buClr>
              <a:buSzPts val="1300"/>
              <a:buChar char="●"/>
            </a:pPr>
            <a:r>
              <a:rPr lang="en">
                <a:solidFill>
                  <a:srgbClr val="000000"/>
                </a:solidFill>
              </a:rPr>
              <a:t>Data not clean (hand labeling)</a:t>
            </a:r>
            <a:endParaRPr>
              <a:solidFill>
                <a:srgbClr val="000000"/>
              </a:solidFill>
            </a:endParaRPr>
          </a:p>
          <a:p>
            <a:pPr marL="457200" marR="0" lvl="0" indent="-311150" algn="l" rtl="0">
              <a:lnSpc>
                <a:spcPct val="115000"/>
              </a:lnSpc>
              <a:spcBef>
                <a:spcPts val="0"/>
              </a:spcBef>
              <a:spcAft>
                <a:spcPts val="0"/>
              </a:spcAft>
              <a:buClr>
                <a:srgbClr val="000000"/>
              </a:buClr>
              <a:buSzPts val="1300"/>
              <a:buChar char="●"/>
            </a:pPr>
            <a:r>
              <a:rPr lang="en">
                <a:solidFill>
                  <a:srgbClr val="000000"/>
                </a:solidFill>
              </a:rPr>
              <a:t>More data (move to famous landmarks in the world)</a:t>
            </a:r>
            <a:endParaRPr>
              <a:solidFill>
                <a:srgbClr val="000000"/>
              </a:solidFill>
            </a:endParaRPr>
          </a:p>
          <a:p>
            <a:pPr marL="457200" marR="0" lvl="0" indent="-311150" algn="l" rtl="0">
              <a:lnSpc>
                <a:spcPct val="115000"/>
              </a:lnSpc>
              <a:spcBef>
                <a:spcPts val="0"/>
              </a:spcBef>
              <a:spcAft>
                <a:spcPts val="0"/>
              </a:spcAft>
              <a:buClr>
                <a:srgbClr val="000000"/>
              </a:buClr>
              <a:buSzPts val="1300"/>
              <a:buChar char="●"/>
            </a:pPr>
            <a:r>
              <a:rPr lang="en">
                <a:solidFill>
                  <a:srgbClr val="000000"/>
                </a:solidFill>
              </a:rPr>
              <a:t>Overfitting</a:t>
            </a:r>
            <a:endParaRPr>
              <a:solidFill>
                <a:srgbClr val="000000"/>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U clusters)</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Model Evaluation</a:t>
            </a:r>
            <a:endParaRPr/>
          </a:p>
        </p:txBody>
      </p:sp>
      <p:pic>
        <p:nvPicPr>
          <p:cNvPr id="189" name="Shape 189"/>
          <p:cNvPicPr preferRelativeResize="0"/>
          <p:nvPr/>
        </p:nvPicPr>
        <p:blipFill>
          <a:blip r:embed="rId3">
            <a:alphaModFix/>
          </a:blip>
          <a:stretch>
            <a:fillRect/>
          </a:stretch>
        </p:blipFill>
        <p:spPr>
          <a:xfrm>
            <a:off x="1689963" y="1277025"/>
            <a:ext cx="5764137" cy="3714075"/>
          </a:xfrm>
          <a:prstGeom prst="rect">
            <a:avLst/>
          </a:prstGeom>
          <a:noFill/>
          <a:ln>
            <a:noFill/>
          </a:ln>
        </p:spPr>
      </p:pic>
      <p:sp>
        <p:nvSpPr>
          <p:cNvPr id="190" name="Shape 190"/>
          <p:cNvSpPr txBox="1"/>
          <p:nvPr/>
        </p:nvSpPr>
        <p:spPr>
          <a:xfrm>
            <a:off x="7703700" y="4608825"/>
            <a:ext cx="1128600" cy="45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score: 0.24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Model Evaluation</a:t>
            </a:r>
            <a:endParaRPr/>
          </a:p>
        </p:txBody>
      </p:sp>
      <p:pic>
        <p:nvPicPr>
          <p:cNvPr id="196" name="Shape 196"/>
          <p:cNvPicPr preferRelativeResize="0"/>
          <p:nvPr/>
        </p:nvPicPr>
        <p:blipFill>
          <a:blip r:embed="rId3">
            <a:alphaModFix/>
          </a:blip>
          <a:stretch>
            <a:fillRect/>
          </a:stretch>
        </p:blipFill>
        <p:spPr>
          <a:xfrm>
            <a:off x="1352663" y="1358125"/>
            <a:ext cx="6438721" cy="3714073"/>
          </a:xfrm>
          <a:prstGeom prst="rect">
            <a:avLst/>
          </a:prstGeom>
          <a:noFill/>
          <a:ln>
            <a:noFill/>
          </a:ln>
        </p:spPr>
      </p:pic>
      <p:sp>
        <p:nvSpPr>
          <p:cNvPr id="197" name="Shape 197"/>
          <p:cNvSpPr txBox="1"/>
          <p:nvPr/>
        </p:nvSpPr>
        <p:spPr>
          <a:xfrm>
            <a:off x="7703700" y="4608825"/>
            <a:ext cx="1128600" cy="45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score: 0.73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Model Evaluation</a:t>
            </a:r>
            <a:endParaRPr/>
          </a:p>
        </p:txBody>
      </p:sp>
      <p:sp>
        <p:nvSpPr>
          <p:cNvPr id="203" name="Shape 203"/>
          <p:cNvSpPr txBox="1">
            <a:spLocks noGrp="1"/>
          </p:cNvSpPr>
          <p:nvPr>
            <p:ph type="body" idx="4294967295"/>
          </p:nvPr>
        </p:nvSpPr>
        <p:spPr>
          <a:xfrm>
            <a:off x="388850" y="2386100"/>
            <a:ext cx="6234300" cy="284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000000"/>
              </a:solidFill>
            </a:endParaRPr>
          </a:p>
          <a:p>
            <a:pPr marL="457200" marR="0" lvl="0" indent="-311150" algn="l" rtl="0">
              <a:lnSpc>
                <a:spcPct val="115000"/>
              </a:lnSpc>
              <a:spcBef>
                <a:spcPts val="1600"/>
              </a:spcBef>
              <a:spcAft>
                <a:spcPts val="0"/>
              </a:spcAft>
              <a:buClr>
                <a:srgbClr val="000000"/>
              </a:buClr>
              <a:buSzPts val="1300"/>
              <a:buChar char="●"/>
            </a:pPr>
            <a:r>
              <a:rPr lang="en">
                <a:solidFill>
                  <a:srgbClr val="000000"/>
                </a:solidFill>
              </a:rPr>
              <a:t>Data not clean (hand labeling)</a:t>
            </a:r>
            <a:endParaRPr>
              <a:solidFill>
                <a:srgbClr val="000000"/>
              </a:solidFill>
            </a:endParaRPr>
          </a:p>
          <a:p>
            <a:pPr marL="457200" marR="0" lvl="0" indent="-311150" algn="l" rtl="0">
              <a:lnSpc>
                <a:spcPct val="115000"/>
              </a:lnSpc>
              <a:spcBef>
                <a:spcPts val="0"/>
              </a:spcBef>
              <a:spcAft>
                <a:spcPts val="0"/>
              </a:spcAft>
              <a:buClr>
                <a:srgbClr val="000000"/>
              </a:buClr>
              <a:buSzPts val="1300"/>
              <a:buChar char="●"/>
            </a:pPr>
            <a:r>
              <a:rPr lang="en">
                <a:solidFill>
                  <a:srgbClr val="000000"/>
                </a:solidFill>
              </a:rPr>
              <a:t>More data (move to famous landmarks in the world)</a:t>
            </a:r>
            <a:endParaRPr>
              <a:solidFill>
                <a:srgbClr val="000000"/>
              </a:solidFill>
            </a:endParaRPr>
          </a:p>
          <a:p>
            <a:pPr marL="457200" lvl="0" indent="-311150" rtl="0">
              <a:spcBef>
                <a:spcPts val="0"/>
              </a:spcBef>
              <a:spcAft>
                <a:spcPts val="0"/>
              </a:spcAft>
              <a:buClr>
                <a:srgbClr val="000000"/>
              </a:buClr>
              <a:buSzPts val="1300"/>
              <a:buChar char="●"/>
            </a:pPr>
            <a:r>
              <a:rPr lang="en">
                <a:solidFill>
                  <a:srgbClr val="000000"/>
                </a:solidFill>
              </a:rPr>
              <a:t>Overfitting</a:t>
            </a:r>
            <a:endParaRPr>
              <a:solidFill>
                <a:srgbClr val="000000"/>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U clusters)</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Model Evaluation</a:t>
            </a:r>
            <a:endParaRPr/>
          </a:p>
        </p:txBody>
      </p:sp>
      <p:pic>
        <p:nvPicPr>
          <p:cNvPr id="209" name="Shape 209"/>
          <p:cNvPicPr preferRelativeResize="0"/>
          <p:nvPr/>
        </p:nvPicPr>
        <p:blipFill>
          <a:blip r:embed="rId3">
            <a:alphaModFix/>
          </a:blip>
          <a:stretch>
            <a:fillRect/>
          </a:stretch>
        </p:blipFill>
        <p:spPr>
          <a:xfrm>
            <a:off x="445250" y="1369700"/>
            <a:ext cx="8253494" cy="37140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25" y="500925"/>
            <a:ext cx="3706500" cy="13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Wikipedia API</a:t>
            </a:r>
            <a:endParaRPr/>
          </a:p>
        </p:txBody>
      </p:sp>
      <p:sp>
        <p:nvSpPr>
          <p:cNvPr id="78" name="Shape 78"/>
          <p:cNvSpPr txBox="1">
            <a:spLocks noGrp="1"/>
          </p:cNvSpPr>
          <p:nvPr>
            <p:ph type="body" idx="1"/>
          </p:nvPr>
        </p:nvSpPr>
        <p:spPr>
          <a:xfrm>
            <a:off x="401275" y="1607150"/>
            <a:ext cx="3527400" cy="2911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a:p>
            <a:pPr marL="457200" marR="0" lvl="0" indent="-311150" algn="l" rtl="0">
              <a:lnSpc>
                <a:spcPct val="115000"/>
              </a:lnSpc>
              <a:spcBef>
                <a:spcPts val="1600"/>
              </a:spcBef>
              <a:spcAft>
                <a:spcPts val="0"/>
              </a:spcAft>
              <a:buClr>
                <a:srgbClr val="FFFFFF"/>
              </a:buClr>
              <a:buSzPts val="1300"/>
              <a:buChar char="●"/>
            </a:pPr>
            <a:r>
              <a:rPr lang="en">
                <a:solidFill>
                  <a:srgbClr val="FFFFFF"/>
                </a:solidFill>
              </a:rPr>
              <a:t>Wikipedia discourages scraping</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API fetches wiki URL, summary, and full text</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Easy to use for basic info</a:t>
            </a:r>
            <a:endParaRPr>
              <a:solidFill>
                <a:srgbClr val="FFFFFF"/>
              </a:solidFill>
            </a:endParaRPr>
          </a:p>
        </p:txBody>
      </p:sp>
      <p:pic>
        <p:nvPicPr>
          <p:cNvPr id="79" name="Shape 79"/>
          <p:cNvPicPr preferRelativeResize="0"/>
          <p:nvPr/>
        </p:nvPicPr>
        <p:blipFill>
          <a:blip r:embed="rId3">
            <a:alphaModFix/>
          </a:blip>
          <a:stretch>
            <a:fillRect/>
          </a:stretch>
        </p:blipFill>
        <p:spPr>
          <a:xfrm>
            <a:off x="4544200" y="798275"/>
            <a:ext cx="4413400" cy="3546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25" y="500925"/>
            <a:ext cx="3706500" cy="13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Selenium</a:t>
            </a:r>
            <a:endParaRPr/>
          </a:p>
        </p:txBody>
      </p:sp>
      <p:sp>
        <p:nvSpPr>
          <p:cNvPr id="85" name="Shape 85"/>
          <p:cNvSpPr txBox="1">
            <a:spLocks noGrp="1"/>
          </p:cNvSpPr>
          <p:nvPr>
            <p:ph type="body" idx="1"/>
          </p:nvPr>
        </p:nvSpPr>
        <p:spPr>
          <a:xfrm>
            <a:off x="401275" y="1607150"/>
            <a:ext cx="3527400" cy="2911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a:p>
            <a:pPr marL="457200" marR="0" lvl="0" indent="-311150" algn="l" rtl="0">
              <a:lnSpc>
                <a:spcPct val="115000"/>
              </a:lnSpc>
              <a:spcBef>
                <a:spcPts val="1600"/>
              </a:spcBef>
              <a:spcAft>
                <a:spcPts val="0"/>
              </a:spcAft>
              <a:buClr>
                <a:srgbClr val="FFFFFF"/>
              </a:buClr>
              <a:buSzPts val="1300"/>
              <a:buChar char="●"/>
            </a:pPr>
            <a:r>
              <a:rPr lang="en">
                <a:solidFill>
                  <a:srgbClr val="FFFFFF"/>
                </a:solidFill>
              </a:rPr>
              <a:t>Modern web automation</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Interact with HTML similar to BeautifulSoup</a:t>
            </a:r>
            <a:endParaRPr>
              <a:solidFill>
                <a:srgbClr val="FFFFFF"/>
              </a:solidFill>
            </a:endParaRPr>
          </a:p>
          <a:p>
            <a:pPr marL="457200" marR="0" lvl="0" indent="-311150" algn="l" rtl="0">
              <a:lnSpc>
                <a:spcPct val="115000"/>
              </a:lnSpc>
              <a:spcBef>
                <a:spcPts val="0"/>
              </a:spcBef>
              <a:spcAft>
                <a:spcPts val="0"/>
              </a:spcAft>
              <a:buClr>
                <a:srgbClr val="FFFFFF"/>
              </a:buClr>
              <a:buSzPts val="1300"/>
              <a:buChar char="●"/>
            </a:pPr>
            <a:r>
              <a:rPr lang="en">
                <a:solidFill>
                  <a:srgbClr val="FFFFFF"/>
                </a:solidFill>
              </a:rPr>
              <a:t>Advanced interactions using ActionKeys</a:t>
            </a:r>
            <a:endParaRPr>
              <a:solidFill>
                <a:srgbClr val="FFFFFF"/>
              </a:solidFill>
            </a:endParaRPr>
          </a:p>
        </p:txBody>
      </p:sp>
      <p:pic>
        <p:nvPicPr>
          <p:cNvPr id="86" name="Shape 86"/>
          <p:cNvPicPr preferRelativeResize="0"/>
          <p:nvPr/>
        </p:nvPicPr>
        <p:blipFill>
          <a:blip r:embed="rId3">
            <a:alphaModFix/>
          </a:blip>
          <a:stretch>
            <a:fillRect/>
          </a:stretch>
        </p:blipFill>
        <p:spPr>
          <a:xfrm>
            <a:off x="4345250" y="1220025"/>
            <a:ext cx="4798751" cy="270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Selenium: Start FireFox, images search, ‘Click’</a:t>
            </a:r>
            <a:endParaRPr/>
          </a:p>
        </p:txBody>
      </p:sp>
      <p:pic>
        <p:nvPicPr>
          <p:cNvPr id="92" name="Shape 92"/>
          <p:cNvPicPr preferRelativeResize="0"/>
          <p:nvPr/>
        </p:nvPicPr>
        <p:blipFill>
          <a:blip r:embed="rId3">
            <a:alphaModFix/>
          </a:blip>
          <a:stretch>
            <a:fillRect/>
          </a:stretch>
        </p:blipFill>
        <p:spPr>
          <a:xfrm>
            <a:off x="1987375" y="1328300"/>
            <a:ext cx="4950627" cy="3714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Selenium: Find “View Image”, SHIFT + ‘Click’ </a:t>
            </a:r>
            <a:endParaRPr/>
          </a:p>
        </p:txBody>
      </p:sp>
      <p:pic>
        <p:nvPicPr>
          <p:cNvPr id="98" name="Shape 98"/>
          <p:cNvPicPr preferRelativeResize="0"/>
          <p:nvPr/>
        </p:nvPicPr>
        <p:blipFill>
          <a:blip r:embed="rId3">
            <a:alphaModFix/>
          </a:blip>
          <a:stretch>
            <a:fillRect/>
          </a:stretch>
        </p:blipFill>
        <p:spPr>
          <a:xfrm>
            <a:off x="1977100" y="1307775"/>
            <a:ext cx="4403377" cy="383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Selenium: Change window, save “.jpg”, close </a:t>
            </a:r>
            <a:endParaRPr/>
          </a:p>
        </p:txBody>
      </p:sp>
      <p:pic>
        <p:nvPicPr>
          <p:cNvPr id="104" name="Shape 104"/>
          <p:cNvPicPr preferRelativeResize="0"/>
          <p:nvPr/>
        </p:nvPicPr>
        <p:blipFill>
          <a:blip r:embed="rId3">
            <a:alphaModFix/>
          </a:blip>
          <a:stretch>
            <a:fillRect/>
          </a:stretch>
        </p:blipFill>
        <p:spPr>
          <a:xfrm>
            <a:off x="1500003" y="1307775"/>
            <a:ext cx="6143983" cy="383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Selenium: Close window, change control </a:t>
            </a:r>
            <a:endParaRPr/>
          </a:p>
        </p:txBody>
      </p:sp>
      <p:pic>
        <p:nvPicPr>
          <p:cNvPr id="110" name="Shape 110"/>
          <p:cNvPicPr preferRelativeResize="0"/>
          <p:nvPr/>
        </p:nvPicPr>
        <p:blipFill>
          <a:blip r:embed="rId3">
            <a:alphaModFix/>
          </a:blip>
          <a:stretch>
            <a:fillRect/>
          </a:stretch>
        </p:blipFill>
        <p:spPr>
          <a:xfrm>
            <a:off x="1977100" y="1307775"/>
            <a:ext cx="4403377" cy="383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Selenium: Go back and continue </a:t>
            </a:r>
            <a:endParaRPr/>
          </a:p>
        </p:txBody>
      </p:sp>
      <p:pic>
        <p:nvPicPr>
          <p:cNvPr id="116" name="Shape 116"/>
          <p:cNvPicPr preferRelativeResize="0"/>
          <p:nvPr/>
        </p:nvPicPr>
        <p:blipFill>
          <a:blip r:embed="rId3">
            <a:alphaModFix/>
          </a:blip>
          <a:stretch>
            <a:fillRect/>
          </a:stretch>
        </p:blipFill>
        <p:spPr>
          <a:xfrm>
            <a:off x="1987375" y="1328300"/>
            <a:ext cx="4950627" cy="3714075"/>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775</Words>
  <Application>Microsoft Macintosh PowerPoint</Application>
  <PresentationFormat>On-screen Show (16:9)</PresentationFormat>
  <Paragraphs>74</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Lato</vt:lpstr>
      <vt:lpstr>Roboto</vt:lpstr>
      <vt:lpstr>Lora</vt:lpstr>
      <vt:lpstr>Merriweather</vt:lpstr>
      <vt:lpstr>Arial</vt:lpstr>
      <vt:lpstr>Paradigm</vt:lpstr>
      <vt:lpstr>PowerPoint Presentation</vt:lpstr>
      <vt:lpstr>List of National Landmarks </vt:lpstr>
      <vt:lpstr>Wikipedia API</vt:lpstr>
      <vt:lpstr>Selenium</vt:lpstr>
      <vt:lpstr>Selenium: Start FireFox, images search, ‘Click’</vt:lpstr>
      <vt:lpstr>Selenium: Find “View Image”, SHIFT + ‘Click’ </vt:lpstr>
      <vt:lpstr>Selenium: Change window, save “.jpg”, close </vt:lpstr>
      <vt:lpstr>Selenium: Close window, change control </vt:lpstr>
      <vt:lpstr>Selenium: Go back and continue </vt:lpstr>
      <vt:lpstr>Insuring representative images</vt:lpstr>
      <vt:lpstr>Bad data: Arthur H. Compton House (9%)</vt:lpstr>
      <vt:lpstr>Good data: Starved Rock (93%)</vt:lpstr>
      <vt:lpstr>Why Yahoo?</vt:lpstr>
      <vt:lpstr>Image  Classification--- A transfer learning  approach</vt:lpstr>
      <vt:lpstr>PowerPoint Presentation</vt:lpstr>
      <vt:lpstr>PowerPoint Presentation</vt:lpstr>
      <vt:lpstr>Inception v3</vt:lpstr>
      <vt:lpstr>ImageNet</vt:lpstr>
      <vt:lpstr>Model Evaluation</vt:lpstr>
      <vt:lpstr>Model Evaluation</vt:lpstr>
      <vt:lpstr>Model Evaluation</vt:lpstr>
      <vt:lpstr>Model Evaluation</vt:lpstr>
      <vt:lpstr>Model Evaluation</vt:lpstr>
      <vt:lpstr>Model Evaluation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Laurence Warner</cp:lastModifiedBy>
  <cp:revision>1</cp:revision>
  <dcterms:modified xsi:type="dcterms:W3CDTF">2018-03-12T16:57:34Z</dcterms:modified>
</cp:coreProperties>
</file>